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7" r:id="rId5"/>
    <p:sldId id="270" r:id="rId6"/>
    <p:sldId id="258" r:id="rId7"/>
    <p:sldId id="273" r:id="rId8"/>
    <p:sldId id="259" r:id="rId9"/>
    <p:sldId id="274" r:id="rId10"/>
    <p:sldId id="260" r:id="rId11"/>
    <p:sldId id="264" r:id="rId12"/>
    <p:sldId id="261" r:id="rId13"/>
    <p:sldId id="262" r:id="rId14"/>
    <p:sldId id="271" r:id="rId15"/>
    <p:sldId id="263" r:id="rId16"/>
    <p:sldId id="272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>
      <p:cViewPr>
        <p:scale>
          <a:sx n="80" d="100"/>
          <a:sy n="80" d="100"/>
        </p:scale>
        <p:origin x="-1517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3723-10BA-45F9-89FC-626ADBF30F80}" type="datetimeFigureOut">
              <a:rPr lang="it-IT" smtClean="0"/>
              <a:pPr/>
              <a:t>02/01/2022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C566-AD4C-433A-A7B2-C29B3593BB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3723-10BA-45F9-89FC-626ADBF30F80}" type="datetimeFigureOut">
              <a:rPr lang="it-IT" smtClean="0"/>
              <a:pPr/>
              <a:t>02/01/2022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C566-AD4C-433A-A7B2-C29B3593BB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3723-10BA-45F9-89FC-626ADBF30F80}" type="datetimeFigureOut">
              <a:rPr lang="it-IT" smtClean="0"/>
              <a:pPr/>
              <a:t>02/01/2022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C566-AD4C-433A-A7B2-C29B3593BB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3723-10BA-45F9-89FC-626ADBF30F80}" type="datetimeFigureOut">
              <a:rPr lang="it-IT" smtClean="0"/>
              <a:pPr/>
              <a:t>02/01/2022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C566-AD4C-433A-A7B2-C29B3593BB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3723-10BA-45F9-89FC-626ADBF30F80}" type="datetimeFigureOut">
              <a:rPr lang="it-IT" smtClean="0"/>
              <a:pPr/>
              <a:t>02/01/2022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C566-AD4C-433A-A7B2-C29B3593BB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3723-10BA-45F9-89FC-626ADBF30F80}" type="datetimeFigureOut">
              <a:rPr lang="it-IT" smtClean="0"/>
              <a:pPr/>
              <a:t>02/01/2022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C566-AD4C-433A-A7B2-C29B3593BB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3723-10BA-45F9-89FC-626ADBF30F80}" type="datetimeFigureOut">
              <a:rPr lang="it-IT" smtClean="0"/>
              <a:pPr/>
              <a:t>02/01/2022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C566-AD4C-433A-A7B2-C29B3593BB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3723-10BA-45F9-89FC-626ADBF30F80}" type="datetimeFigureOut">
              <a:rPr lang="it-IT" smtClean="0"/>
              <a:pPr/>
              <a:t>02/01/2022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C566-AD4C-433A-A7B2-C29B3593BB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3723-10BA-45F9-89FC-626ADBF30F80}" type="datetimeFigureOut">
              <a:rPr lang="it-IT" smtClean="0"/>
              <a:pPr/>
              <a:t>02/01/2022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C566-AD4C-433A-A7B2-C29B3593BB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3723-10BA-45F9-89FC-626ADBF30F80}" type="datetimeFigureOut">
              <a:rPr lang="it-IT" smtClean="0"/>
              <a:pPr/>
              <a:t>02/01/2022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C566-AD4C-433A-A7B2-C29B3593BB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3723-10BA-45F9-89FC-626ADBF30F80}" type="datetimeFigureOut">
              <a:rPr lang="it-IT" smtClean="0"/>
              <a:pPr/>
              <a:t>02/01/2022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C566-AD4C-433A-A7B2-C29B3593BB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43723-10BA-45F9-89FC-626ADBF30F80}" type="datetimeFigureOut">
              <a:rPr lang="it-IT" smtClean="0"/>
              <a:pPr/>
              <a:t>02/01/2022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3C566-AD4C-433A-A7B2-C29B3593BB9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0" y="-48"/>
            <a:ext cx="9144064" cy="6858048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5400" dirty="0" smtClean="0"/>
              <a:t>Federico I Barbarossa</a:t>
            </a:r>
            <a:endParaRPr lang="it-IT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7158" y="714356"/>
            <a:ext cx="8215370" cy="30469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b="1" dirty="0" smtClean="0"/>
              <a:t>1158</a:t>
            </a:r>
            <a:r>
              <a:rPr lang="it-IT" sz="3200" dirty="0" smtClean="0"/>
              <a:t>: Federico scende una seconda volta in Italia</a:t>
            </a:r>
          </a:p>
          <a:p>
            <a:pPr>
              <a:buFontTx/>
              <a:buChar char="-"/>
            </a:pPr>
            <a:r>
              <a:rPr lang="it-IT" sz="3200" dirty="0" smtClean="0"/>
              <a:t> Vuole </a:t>
            </a:r>
            <a:r>
              <a:rPr lang="it-IT" sz="3200" dirty="0" smtClean="0"/>
              <a:t>piegare i </a:t>
            </a:r>
            <a:r>
              <a:rPr lang="it-IT" sz="3200" b="1" dirty="0" smtClean="0"/>
              <a:t>COMUNI RIBELLI</a:t>
            </a:r>
            <a:r>
              <a:rPr lang="it-IT" sz="3200" dirty="0" smtClean="0"/>
              <a:t>, </a:t>
            </a:r>
            <a:r>
              <a:rPr lang="it-IT" sz="3200" dirty="0" smtClean="0"/>
              <a:t>capeggiati da </a:t>
            </a:r>
            <a:r>
              <a:rPr lang="it-IT" sz="3200" b="1" dirty="0" smtClean="0"/>
              <a:t>MILANO</a:t>
            </a:r>
            <a:endParaRPr lang="it-IT" sz="3200" b="1" dirty="0" smtClean="0"/>
          </a:p>
          <a:p>
            <a:pPr>
              <a:buFontTx/>
              <a:buChar char="-"/>
            </a:pPr>
            <a:r>
              <a:rPr lang="it-IT" sz="3200" dirty="0" smtClean="0"/>
              <a:t> Seconda </a:t>
            </a:r>
            <a:r>
              <a:rPr lang="it-IT" sz="3200" b="1" dirty="0" smtClean="0"/>
              <a:t>DIETA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RONCAGLIA </a:t>
            </a:r>
            <a:r>
              <a:rPr lang="it-IT" sz="3200" dirty="0" smtClean="0"/>
              <a:t>(in cui si ribadiscono gli stessi </a:t>
            </a:r>
            <a:r>
              <a:rPr lang="it-IT" sz="3200" dirty="0" err="1" smtClean="0"/>
              <a:t>concetti…</a:t>
            </a:r>
            <a:r>
              <a:rPr lang="it-IT" sz="3200" dirty="0" smtClean="0"/>
              <a:t>)</a:t>
            </a:r>
            <a:endParaRPr lang="it-IT" sz="3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57158" y="4357694"/>
            <a:ext cx="821537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INSORGONO CREMA E MILANO</a:t>
            </a:r>
          </a:p>
          <a:p>
            <a:r>
              <a:rPr lang="it-IT" sz="3200" dirty="0" smtClean="0"/>
              <a:t>- Dopo due anni di assedio, </a:t>
            </a:r>
            <a:r>
              <a:rPr lang="it-IT" sz="3200" u="sng" dirty="0" smtClean="0"/>
              <a:t>MILANO VIENE RASA AL SUOLO</a:t>
            </a:r>
            <a:r>
              <a:rPr lang="it-IT" sz="3200" dirty="0" smtClean="0"/>
              <a:t> </a:t>
            </a:r>
            <a:r>
              <a:rPr lang="it-IT" sz="3200" dirty="0" smtClean="0"/>
              <a:t>(1162)</a:t>
            </a:r>
            <a:endParaRPr lang="it-IT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00034" y="2643182"/>
            <a:ext cx="8215370" cy="35394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it-IT" sz="3200" dirty="0" smtClean="0"/>
              <a:t> Il nuovo papa, </a:t>
            </a:r>
            <a:r>
              <a:rPr lang="it-IT" sz="3200" b="1" dirty="0" smtClean="0"/>
              <a:t>ALESSANDRO III</a:t>
            </a:r>
            <a:r>
              <a:rPr lang="it-IT" sz="3200" dirty="0" smtClean="0"/>
              <a:t>, è </a:t>
            </a:r>
            <a:r>
              <a:rPr lang="it-IT" sz="3200" dirty="0" smtClean="0"/>
              <a:t>contro </a:t>
            </a:r>
            <a:r>
              <a:rPr lang="it-IT" sz="3200" dirty="0" smtClean="0"/>
              <a:t>l’imperatore, pure scomunicato </a:t>
            </a:r>
            <a:r>
              <a:rPr lang="it-IT" sz="2400" dirty="0" smtClean="0"/>
              <a:t>(fondazione di Alessandria in suo onore)</a:t>
            </a:r>
            <a:endParaRPr lang="it-IT" sz="2400" dirty="0" smtClean="0"/>
          </a:p>
          <a:p>
            <a:pPr>
              <a:buFontTx/>
              <a:buChar char="-"/>
            </a:pPr>
            <a:r>
              <a:rPr lang="it-IT" sz="3200" dirty="0"/>
              <a:t> </a:t>
            </a:r>
            <a:r>
              <a:rPr lang="it-IT" sz="3200" dirty="0" smtClean="0"/>
              <a:t>Viene creata la </a:t>
            </a:r>
            <a:r>
              <a:rPr lang="it-IT" sz="3200" b="1" dirty="0" smtClean="0">
                <a:solidFill>
                  <a:srgbClr val="FF0000"/>
                </a:solidFill>
              </a:rPr>
              <a:t>LEGA LOMBARDA </a:t>
            </a:r>
            <a:r>
              <a:rPr lang="it-IT" sz="3200" dirty="0" smtClean="0"/>
              <a:t>(giuramento di Pontida, 1167</a:t>
            </a:r>
            <a:r>
              <a:rPr lang="it-IT" sz="3200" dirty="0" smtClean="0"/>
              <a:t>), capeggiata da una Milano ricostruita; alcune città restano con l’imperatore, come Como, Pavia, Cremona</a:t>
            </a:r>
            <a:endParaRPr lang="it-IT" sz="3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28596" y="285728"/>
            <a:ext cx="8215370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Federico vuole ora </a:t>
            </a:r>
            <a:r>
              <a:rPr lang="it-IT" sz="3200" b="1" dirty="0" smtClean="0"/>
              <a:t>GOVERNARE</a:t>
            </a:r>
            <a:r>
              <a:rPr lang="it-IT" sz="3200" dirty="0" smtClean="0"/>
              <a:t> il suo territorio</a:t>
            </a:r>
          </a:p>
          <a:p>
            <a:r>
              <a:rPr lang="it-IT" sz="3200" dirty="0" smtClean="0"/>
              <a:t>- </a:t>
            </a:r>
            <a:r>
              <a:rPr lang="it-IT" sz="3200" b="1" dirty="0" smtClean="0"/>
              <a:t>FUNZIONARI</a:t>
            </a:r>
            <a:r>
              <a:rPr lang="it-IT" sz="3200" dirty="0" smtClean="0"/>
              <a:t> (TEDESCHI, STRANIERI) E </a:t>
            </a:r>
            <a:r>
              <a:rPr lang="it-IT" sz="3200" b="1" dirty="0" smtClean="0"/>
              <a:t>TASSE</a:t>
            </a:r>
            <a:r>
              <a:rPr lang="it-IT" sz="3200" dirty="0" smtClean="0"/>
              <a:t>! = </a:t>
            </a:r>
            <a:r>
              <a:rPr lang="it-IT" sz="3200" b="1" dirty="0" smtClean="0"/>
              <a:t>MALCONTENTO</a:t>
            </a:r>
            <a:endParaRPr lang="it-IT" sz="32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7158" y="714356"/>
            <a:ext cx="8215370" cy="20621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Federico scende in Italia</a:t>
            </a:r>
          </a:p>
          <a:p>
            <a:r>
              <a:rPr lang="it-IT" sz="3200" dirty="0" smtClean="0"/>
              <a:t>- Anni di </a:t>
            </a:r>
            <a:r>
              <a:rPr lang="it-IT" sz="3200" b="1" dirty="0" smtClean="0"/>
              <a:t>GUERRA</a:t>
            </a:r>
            <a:r>
              <a:rPr lang="it-IT" sz="3200" dirty="0" smtClean="0"/>
              <a:t>; Federico nel 1776 raduna un gigantesco esercito (2500 cavalieri) e prova a piegare Milano</a:t>
            </a:r>
            <a:endParaRPr lang="it-IT" sz="3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57158" y="3357562"/>
            <a:ext cx="5572164" cy="255454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3200" dirty="0" smtClean="0"/>
              <a:t> Va a Como</a:t>
            </a:r>
          </a:p>
          <a:p>
            <a:pPr>
              <a:buFont typeface="Arial" pitchFamily="34" charset="0"/>
              <a:buChar char="•"/>
            </a:pPr>
            <a:r>
              <a:rPr lang="it-IT" sz="3200" dirty="0" smtClean="0"/>
              <a:t> Vuole riunirsi alla restante parte dell’esercito, a Pavia</a:t>
            </a:r>
          </a:p>
          <a:p>
            <a:pPr>
              <a:buFont typeface="Arial" pitchFamily="34" charset="0"/>
              <a:buChar char="•"/>
            </a:pPr>
            <a:r>
              <a:rPr lang="it-IT" sz="3200" dirty="0" smtClean="0"/>
              <a:t> I milanesi decidono di bloccarlo a Legnano</a:t>
            </a:r>
            <a:endParaRPr lang="it-IT" sz="3200" dirty="0"/>
          </a:p>
        </p:txBody>
      </p:sp>
      <p:pic>
        <p:nvPicPr>
          <p:cNvPr id="5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7751" t="21875" r="56902" b="10937"/>
          <a:stretch>
            <a:fillRect/>
          </a:stretch>
        </p:blipFill>
        <p:spPr bwMode="auto">
          <a:xfrm>
            <a:off x="5786446" y="2285992"/>
            <a:ext cx="2786082" cy="4437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571480"/>
            <a:ext cx="5772268" cy="3214710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142844" y="142852"/>
            <a:ext cx="8786874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I cavalieri tedeschi sgominano quelli milanesi, </a:t>
            </a:r>
            <a:r>
              <a:rPr lang="it-IT" sz="3200" dirty="0" err="1" smtClean="0"/>
              <a:t>ma…</a:t>
            </a:r>
            <a:endParaRPr lang="it-IT" sz="3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57158" y="3429000"/>
            <a:ext cx="8215370" cy="255454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Assalto al </a:t>
            </a:r>
            <a:r>
              <a:rPr lang="it-IT" sz="3200" b="1" dirty="0" smtClean="0"/>
              <a:t>CARROCCIO</a:t>
            </a:r>
            <a:r>
              <a:rPr lang="it-IT" sz="3200" dirty="0" smtClean="0"/>
              <a:t> (dove c’era lo </a:t>
            </a:r>
            <a:r>
              <a:rPr lang="it-IT" sz="3200" b="1" dirty="0" smtClean="0"/>
              <a:t>stendardo</a:t>
            </a:r>
            <a:r>
              <a:rPr lang="it-IT" sz="3200" dirty="0" smtClean="0"/>
              <a:t> dei milanesi)</a:t>
            </a:r>
          </a:p>
          <a:p>
            <a:pPr>
              <a:buFontTx/>
              <a:buChar char="-"/>
            </a:pPr>
            <a:r>
              <a:rPr lang="it-IT" sz="3200" dirty="0" smtClean="0"/>
              <a:t> I fanti non arretrano, la loro forza è il numero</a:t>
            </a:r>
          </a:p>
          <a:p>
            <a:pPr>
              <a:buFontTx/>
              <a:buChar char="-"/>
            </a:pPr>
            <a:r>
              <a:rPr lang="it-IT" sz="3200" dirty="0" smtClean="0"/>
              <a:t> </a:t>
            </a:r>
            <a:r>
              <a:rPr lang="it-IT" sz="3200" dirty="0" smtClean="0"/>
              <a:t>Federico deve fuggire: vittoria dei milanesi (</a:t>
            </a:r>
            <a:r>
              <a:rPr lang="it-IT" sz="3200" i="1" dirty="0" smtClean="0"/>
              <a:t>presentata come vittoria degli italiani</a:t>
            </a:r>
            <a:r>
              <a:rPr lang="it-IT" sz="3200" dirty="0" smtClean="0"/>
              <a:t>)</a:t>
            </a:r>
            <a:endParaRPr lang="it-IT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00034" y="1357298"/>
            <a:ext cx="8215370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“Sappiate che abbiamo riportato sui nemici un glorioso trionfo […]. </a:t>
            </a:r>
            <a:r>
              <a:rPr lang="it-IT" sz="3200" dirty="0" smtClean="0"/>
              <a:t>Ab</a:t>
            </a:r>
            <a:r>
              <a:rPr lang="it-IT" sz="3200" dirty="0" smtClean="0"/>
              <a:t>biamo lo scudo dell’imperatore, la bandiera, la croce e la lancia. Nelle sue casse abbiamo trovato molto oro e argento […]. Tutte cose che non consideriamo nostre, ma vogliamo che appartengano in comune al signor Papa e agli italiani.”</a:t>
            </a:r>
            <a:endParaRPr lang="it-IT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7158" y="1214422"/>
            <a:ext cx="8429684" cy="403187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1183: </a:t>
            </a:r>
            <a:r>
              <a:rPr lang="it-IT" sz="3200" b="1" dirty="0" smtClean="0">
                <a:solidFill>
                  <a:srgbClr val="FF0000"/>
                </a:solidFill>
              </a:rPr>
              <a:t>PACE </a:t>
            </a:r>
            <a:r>
              <a:rPr lang="it-IT" sz="3200" b="1" dirty="0" err="1" smtClean="0">
                <a:solidFill>
                  <a:srgbClr val="FF0000"/>
                </a:solidFill>
              </a:rPr>
              <a:t>DI</a:t>
            </a:r>
            <a:r>
              <a:rPr lang="it-IT" sz="3200" b="1" dirty="0" smtClean="0">
                <a:solidFill>
                  <a:srgbClr val="FF0000"/>
                </a:solidFill>
              </a:rPr>
              <a:t> COSTANZA</a:t>
            </a:r>
          </a:p>
          <a:p>
            <a:pPr algn="ctr"/>
            <a:endParaRPr lang="it-IT" sz="3200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it-IT" sz="3200" dirty="0" smtClean="0"/>
              <a:t> Le città riconoscono la loro appartenenza all’impero, ma hanno il </a:t>
            </a:r>
            <a:r>
              <a:rPr lang="it-IT" sz="3200" b="1" dirty="0" smtClean="0"/>
              <a:t>DIRITTO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GOVERNARSI AUTONOMAMENTE</a:t>
            </a:r>
            <a:r>
              <a:rPr lang="it-IT" sz="3200" dirty="0" smtClean="0"/>
              <a:t> (“</a:t>
            </a:r>
            <a:r>
              <a:rPr lang="it-IT" sz="3200" dirty="0" err="1" smtClean="0"/>
              <a:t>…</a:t>
            </a:r>
            <a:r>
              <a:rPr lang="it-IT" sz="3200" i="1" dirty="0" err="1" smtClean="0"/>
              <a:t>concediamo</a:t>
            </a:r>
            <a:r>
              <a:rPr lang="it-IT" sz="3200" i="1" dirty="0" smtClean="0"/>
              <a:t> in perpetuo a voi città, luoghi e persone della Lega le regalie e le vostre consuetudini</a:t>
            </a:r>
            <a:r>
              <a:rPr lang="it-IT" sz="3200" dirty="0" smtClean="0"/>
              <a:t>”)</a:t>
            </a:r>
            <a:endParaRPr lang="it-IT" sz="3200" dirty="0" smtClean="0"/>
          </a:p>
          <a:p>
            <a:pPr>
              <a:buFontTx/>
              <a:buChar char="-"/>
            </a:pPr>
            <a:endParaRPr lang="it-IT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28596" y="714356"/>
            <a:ext cx="8215370" cy="20621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/>
              <a:t>Unico successo: politica matrimoniale</a:t>
            </a:r>
          </a:p>
          <a:p>
            <a:r>
              <a:rPr lang="it-IT" sz="3200" dirty="0" smtClean="0"/>
              <a:t>- 1186: il figlio di Federico (poi Federico II) sposa Costanza d’</a:t>
            </a:r>
            <a:r>
              <a:rPr lang="it-IT" sz="3200" dirty="0" err="1" smtClean="0"/>
              <a:t>Altavilla</a:t>
            </a:r>
            <a:r>
              <a:rPr lang="it-IT" sz="3200" dirty="0" smtClean="0"/>
              <a:t>, erede del regno normanno di Sicilia</a:t>
            </a:r>
            <a:endParaRPr lang="it-IT" sz="3200" dirty="0" smtClean="0"/>
          </a:p>
        </p:txBody>
      </p:sp>
      <p:sp>
        <p:nvSpPr>
          <p:cNvPr id="3" name="CasellaDiTesto 2"/>
          <p:cNvSpPr txBox="1"/>
          <p:nvPr/>
        </p:nvSpPr>
        <p:spPr>
          <a:xfrm>
            <a:off x="1500166" y="4143380"/>
            <a:ext cx="6143668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Barbarossa muore </a:t>
            </a:r>
            <a:r>
              <a:rPr lang="it-IT" sz="3200" smtClean="0"/>
              <a:t>(annegato) nel </a:t>
            </a:r>
            <a:r>
              <a:rPr lang="it-IT" sz="3200" dirty="0" smtClean="0"/>
              <a:t>1190, durante la terza crociata</a:t>
            </a:r>
            <a:endParaRPr lang="it-IT" sz="32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42910" y="3357562"/>
            <a:ext cx="8215370" cy="2554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Riferimento: </a:t>
            </a:r>
            <a:r>
              <a:rPr lang="it-IT" sz="3200" b="1" dirty="0" smtClean="0"/>
              <a:t>BATTAGLIA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LEGNANO </a:t>
            </a:r>
            <a:r>
              <a:rPr lang="it-IT" sz="3200" dirty="0" smtClean="0"/>
              <a:t>(1176)</a:t>
            </a:r>
          </a:p>
          <a:p>
            <a:r>
              <a:rPr lang="it-IT" sz="3200" dirty="0" smtClean="0"/>
              <a:t>- Il </a:t>
            </a:r>
            <a:r>
              <a:rPr lang="it-IT" sz="3200" i="1" dirty="0" smtClean="0"/>
              <a:t>Risorgimento</a:t>
            </a:r>
            <a:r>
              <a:rPr lang="it-IT" sz="3200" dirty="0" smtClean="0"/>
              <a:t> individua nella storia gli eventi, che diventano simbolici, in cui gli italiani resistono allo straniero: tra questi, lo scontro tra i comuni italiani e Federico Barbarossa</a:t>
            </a:r>
            <a:endParaRPr lang="it-IT" sz="3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71472" y="642918"/>
            <a:ext cx="8215370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i="1" dirty="0" smtClean="0"/>
              <a:t>Dall’inno di Mameli</a:t>
            </a:r>
            <a:r>
              <a:rPr lang="it-IT" sz="3200" dirty="0" smtClean="0"/>
              <a:t> </a:t>
            </a:r>
          </a:p>
          <a:p>
            <a:pPr algn="ctr"/>
            <a:r>
              <a:rPr lang="it-IT" sz="3200" dirty="0" smtClean="0"/>
              <a:t>“</a:t>
            </a:r>
            <a:r>
              <a:rPr lang="it-IT" sz="3200" dirty="0" smtClean="0"/>
              <a:t>Dall’Alpi </a:t>
            </a:r>
            <a:r>
              <a:rPr lang="it-IT" sz="3200" dirty="0" smtClean="0"/>
              <a:t>a Sicilia</a:t>
            </a:r>
            <a:br>
              <a:rPr lang="it-IT" sz="3200" dirty="0" smtClean="0"/>
            </a:br>
            <a:r>
              <a:rPr lang="it-IT" sz="3200" dirty="0" smtClean="0"/>
              <a:t>Dovunque è </a:t>
            </a:r>
            <a:r>
              <a:rPr lang="it-IT" sz="3200" dirty="0" smtClean="0"/>
              <a:t>Legnano”</a:t>
            </a:r>
            <a:endParaRPr lang="it-IT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0100" y="500042"/>
            <a:ext cx="6643734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Impero germanico, 1125</a:t>
            </a:r>
            <a:r>
              <a:rPr lang="it-IT" sz="3200" dirty="0" smtClean="0"/>
              <a:t>: muore ENRICO V di </a:t>
            </a:r>
            <a:r>
              <a:rPr lang="it-IT" sz="3200" dirty="0" err="1" smtClean="0"/>
              <a:t>Franconia</a:t>
            </a:r>
            <a:endParaRPr lang="it-IT" sz="3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71472" y="2285992"/>
            <a:ext cx="8215370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Contrasti sulla nuova elezione tra:</a:t>
            </a:r>
          </a:p>
          <a:p>
            <a:pPr algn="ctr">
              <a:buFontTx/>
              <a:buChar char="-"/>
            </a:pPr>
            <a:r>
              <a:rPr lang="it-IT" sz="3200" dirty="0" smtClean="0"/>
              <a:t> </a:t>
            </a:r>
            <a:r>
              <a:rPr lang="it-IT" sz="3200" b="1" dirty="0" smtClean="0"/>
              <a:t>GUELFI</a:t>
            </a:r>
            <a:r>
              <a:rPr lang="it-IT" sz="3200" dirty="0" smtClean="0"/>
              <a:t> (duchi di Baviera)</a:t>
            </a:r>
          </a:p>
          <a:p>
            <a:pPr algn="ctr">
              <a:buFontTx/>
              <a:buChar char="-"/>
            </a:pPr>
            <a:r>
              <a:rPr lang="it-IT" sz="3200" dirty="0"/>
              <a:t> </a:t>
            </a:r>
            <a:r>
              <a:rPr lang="it-IT" sz="3200" b="1" dirty="0" smtClean="0"/>
              <a:t>GHIBELLINI</a:t>
            </a:r>
            <a:r>
              <a:rPr lang="it-IT" sz="3200" dirty="0" smtClean="0"/>
              <a:t> (duchi di Svevia)</a:t>
            </a:r>
            <a:endParaRPr lang="it-IT" sz="3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71472" y="4643446"/>
            <a:ext cx="8215370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Viene eletto </a:t>
            </a:r>
            <a:r>
              <a:rPr lang="it-IT" sz="3200" b="1" dirty="0" smtClean="0">
                <a:solidFill>
                  <a:srgbClr val="FF0000"/>
                </a:solidFill>
              </a:rPr>
              <a:t>FEDERICO I</a:t>
            </a:r>
            <a:r>
              <a:rPr lang="it-IT" sz="3200" dirty="0" smtClean="0"/>
              <a:t> </a:t>
            </a:r>
            <a:r>
              <a:rPr lang="it-IT" sz="3200" dirty="0" smtClean="0"/>
              <a:t> </a:t>
            </a:r>
            <a:r>
              <a:rPr lang="it-IT" sz="3200" dirty="0" smtClean="0"/>
              <a:t>(1152-1190), duca di </a:t>
            </a:r>
            <a:r>
              <a:rPr lang="it-IT" sz="3200" dirty="0" smtClean="0"/>
              <a:t>Svevia, legato da parentela a entrambe le fazioni</a:t>
            </a:r>
            <a:endParaRPr lang="it-IT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.pinimg.com/originals/e5/dc/a1/e5dca1e7a6c94020d7c4d0725c4ae9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71546"/>
            <a:ext cx="6286544" cy="4714908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5715008" y="607220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I TERRITORI DELL’IMPERO</a:t>
            </a: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857752" y="285728"/>
            <a:ext cx="3786214" cy="30469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Federico I, detto </a:t>
            </a:r>
            <a:r>
              <a:rPr lang="it-IT" sz="3200" dirty="0" smtClean="0"/>
              <a:t>il Barbarossa, </a:t>
            </a:r>
            <a:r>
              <a:rPr lang="it-IT" sz="3200" dirty="0" smtClean="0"/>
              <a:t>aspira </a:t>
            </a:r>
            <a:r>
              <a:rPr lang="it-IT" sz="3200" dirty="0" smtClean="0"/>
              <a:t>a ristabilire la propria autorità anche in </a:t>
            </a:r>
            <a:r>
              <a:rPr lang="it-IT" sz="3200" b="1" dirty="0" smtClean="0"/>
              <a:t>ITALIA</a:t>
            </a:r>
            <a:endParaRPr lang="it-IT" sz="3200" b="1" dirty="0" smtClean="0"/>
          </a:p>
          <a:p>
            <a:endParaRPr lang="it-IT" sz="3200" dirty="0"/>
          </a:p>
        </p:txBody>
      </p:sp>
      <p:pic>
        <p:nvPicPr>
          <p:cNvPr id="3072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428868"/>
            <a:ext cx="2258179" cy="3786214"/>
          </a:xfrm>
          <a:prstGeom prst="rect">
            <a:avLst/>
          </a:prstGeom>
          <a:noFill/>
        </p:spPr>
      </p:pic>
      <p:pic>
        <p:nvPicPr>
          <p:cNvPr id="30724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3810000" cy="5867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7158" y="714356"/>
            <a:ext cx="821537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b="1" dirty="0" smtClean="0"/>
              <a:t>ITALIA</a:t>
            </a:r>
            <a:r>
              <a:rPr lang="it-IT" sz="3200" dirty="0" smtClean="0"/>
              <a:t>, 1125-52</a:t>
            </a:r>
            <a:r>
              <a:rPr lang="it-IT" sz="3200" dirty="0" smtClean="0"/>
              <a:t>: </a:t>
            </a:r>
            <a:r>
              <a:rPr lang="it-IT" sz="3200" b="1" dirty="0" smtClean="0"/>
              <a:t>VUOTO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POTERE</a:t>
            </a:r>
            <a:endParaRPr lang="it-IT" sz="3200" b="1" dirty="0" smtClean="0"/>
          </a:p>
          <a:p>
            <a:r>
              <a:rPr lang="it-IT" sz="3200" dirty="0" smtClean="0"/>
              <a:t>- In Italia favorisce la </a:t>
            </a:r>
            <a:r>
              <a:rPr lang="it-IT" sz="3200" b="1" dirty="0" smtClean="0"/>
              <a:t>CRESCITA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AUTONOMIA DEI COMUNI</a:t>
            </a:r>
            <a:endParaRPr lang="it-IT" sz="32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85720" y="2857496"/>
            <a:ext cx="4500594" cy="30469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I Comuni avevano usurpato le </a:t>
            </a:r>
            <a:r>
              <a:rPr lang="it-IT" sz="3200" b="1" dirty="0" smtClean="0">
                <a:solidFill>
                  <a:srgbClr val="FF0000"/>
                </a:solidFill>
              </a:rPr>
              <a:t>REGALIE</a:t>
            </a:r>
          </a:p>
          <a:p>
            <a:r>
              <a:rPr lang="it-IT" sz="3200" dirty="0" smtClean="0"/>
              <a:t>(= </a:t>
            </a:r>
            <a:r>
              <a:rPr lang="it-IT" sz="3200" b="1" dirty="0" smtClean="0"/>
              <a:t>diritti regali</a:t>
            </a:r>
            <a:r>
              <a:rPr lang="it-IT" sz="3200" dirty="0" smtClean="0"/>
              <a:t>, come riscuotere tasse, battere moneta, nominare giudici ecc.)</a:t>
            </a:r>
            <a:endParaRPr lang="it-IT" sz="3200" dirty="0"/>
          </a:p>
        </p:txBody>
      </p:sp>
      <p:pic>
        <p:nvPicPr>
          <p:cNvPr id="1024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2763" t="3896" r="10189" b="5195"/>
          <a:stretch>
            <a:fillRect/>
          </a:stretch>
        </p:blipFill>
        <p:spPr bwMode="auto">
          <a:xfrm>
            <a:off x="5143504" y="2357430"/>
            <a:ext cx="3793358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00034" y="357166"/>
            <a:ext cx="821537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Riconoscono ancora l’autorità imperiale</a:t>
            </a:r>
          </a:p>
          <a:p>
            <a:r>
              <a:rPr lang="it-IT" sz="3200" dirty="0" smtClean="0"/>
              <a:t>… ma grandi città, come </a:t>
            </a:r>
            <a:r>
              <a:rPr lang="it-IT" sz="3200" b="1" dirty="0" smtClean="0">
                <a:solidFill>
                  <a:srgbClr val="FF0000"/>
                </a:solidFill>
              </a:rPr>
              <a:t>MILANO</a:t>
            </a:r>
            <a:r>
              <a:rPr lang="it-IT" sz="3200" dirty="0" smtClean="0"/>
              <a:t>, crescono e tendono a estendere il proprio </a:t>
            </a:r>
            <a:r>
              <a:rPr lang="it-IT" sz="3200" dirty="0" err="1" smtClean="0"/>
              <a:t>dominio…</a:t>
            </a:r>
            <a:endParaRPr lang="it-IT" sz="3200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571472" y="3643314"/>
            <a:ext cx="8215370" cy="20621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- Molte città lombarde richiedono all’imperatore di ristabilire l’ordine</a:t>
            </a:r>
          </a:p>
          <a:p>
            <a:pPr>
              <a:buFontTx/>
              <a:buChar char="-"/>
            </a:pPr>
            <a:r>
              <a:rPr lang="it-IT" sz="3200" dirty="0" smtClean="0"/>
              <a:t> P</a:t>
            </a:r>
            <a:r>
              <a:rPr lang="it-IT" sz="3200" dirty="0" smtClean="0"/>
              <a:t>apa Adriano </a:t>
            </a:r>
            <a:r>
              <a:rPr lang="it-IT" sz="3200" dirty="0" err="1" smtClean="0"/>
              <a:t>IV</a:t>
            </a:r>
            <a:r>
              <a:rPr lang="it-IT" sz="3200" dirty="0" smtClean="0"/>
              <a:t> deve affrontare una rivolta e ha bisogno d’aiuto</a:t>
            </a:r>
            <a:endParaRPr lang="it-IT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7158" y="714356"/>
            <a:ext cx="821537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Federico I Barbarossa scende in Italia (1154)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00034" y="4643446"/>
            <a:ext cx="8215370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Convoca la </a:t>
            </a:r>
            <a:r>
              <a:rPr lang="it-IT" sz="3200" b="1" dirty="0" smtClean="0">
                <a:solidFill>
                  <a:srgbClr val="FF0000"/>
                </a:solidFill>
              </a:rPr>
              <a:t>DIETA </a:t>
            </a:r>
            <a:r>
              <a:rPr lang="it-IT" sz="3200" b="1" dirty="0" err="1" smtClean="0">
                <a:solidFill>
                  <a:srgbClr val="FF0000"/>
                </a:solidFill>
              </a:rPr>
              <a:t>DI</a:t>
            </a:r>
            <a:r>
              <a:rPr lang="it-IT" sz="3200" b="1" dirty="0" smtClean="0">
                <a:solidFill>
                  <a:srgbClr val="FF0000"/>
                </a:solidFill>
              </a:rPr>
              <a:t> </a:t>
            </a:r>
            <a:r>
              <a:rPr lang="it-IT" sz="3200" b="1" dirty="0" smtClean="0">
                <a:solidFill>
                  <a:srgbClr val="FF0000"/>
                </a:solidFill>
              </a:rPr>
              <a:t>RONCAGLIA </a:t>
            </a:r>
            <a:r>
              <a:rPr lang="it-IT" sz="3200" dirty="0" smtClean="0"/>
              <a:t>(presso Piacenza).</a:t>
            </a:r>
            <a:endParaRPr lang="it-IT" sz="3200" dirty="0" smtClean="0"/>
          </a:p>
          <a:p>
            <a:r>
              <a:rPr lang="it-IT" sz="3200" dirty="0" smtClean="0"/>
              <a:t>- Dichiara </a:t>
            </a:r>
            <a:r>
              <a:rPr lang="it-IT" sz="3200" b="1" dirty="0" smtClean="0"/>
              <a:t>nulle tutte le regalie usurpate</a:t>
            </a:r>
            <a:endParaRPr lang="it-IT" sz="32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28596" y="2143116"/>
            <a:ext cx="8215370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1155: Federico Barbarossa è </a:t>
            </a:r>
            <a:r>
              <a:rPr lang="it-IT" sz="3200" b="1" dirty="0" smtClean="0"/>
              <a:t>INCORONATO RE </a:t>
            </a:r>
            <a:r>
              <a:rPr lang="it-IT" sz="3200" b="1" dirty="0" err="1" smtClean="0"/>
              <a:t>D’ITALIA</a:t>
            </a:r>
            <a:r>
              <a:rPr lang="it-IT" sz="3200" dirty="0" smtClean="0"/>
              <a:t> a Pavia (corona ferrea)</a:t>
            </a:r>
            <a:endParaRPr lang="it-IT" sz="3200" dirty="0"/>
          </a:p>
        </p:txBody>
      </p:sp>
      <p:pic>
        <p:nvPicPr>
          <p:cNvPr id="9220" name="Picture 4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786058"/>
            <a:ext cx="2307645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57158" y="714356"/>
            <a:ext cx="8215370" cy="35394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Va a </a:t>
            </a:r>
            <a:r>
              <a:rPr lang="it-IT" sz="3200" b="1" dirty="0" smtClean="0">
                <a:solidFill>
                  <a:srgbClr val="FF0000"/>
                </a:solidFill>
              </a:rPr>
              <a:t>ROMA</a:t>
            </a:r>
            <a:endParaRPr lang="it-IT" sz="3200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it-IT" sz="3200" dirty="0" smtClean="0"/>
              <a:t> Ristabilisce </a:t>
            </a:r>
            <a:r>
              <a:rPr lang="it-IT" sz="3200" dirty="0" smtClean="0"/>
              <a:t>l’ordine (i cittadini, come Arnaldo da </a:t>
            </a:r>
            <a:r>
              <a:rPr lang="it-IT" sz="3200" dirty="0" smtClean="0"/>
              <a:t>Brescia poi condannato a morte, </a:t>
            </a:r>
            <a:r>
              <a:rPr lang="it-IT" sz="3200" dirty="0" smtClean="0"/>
              <a:t>avevano dato vita a un libero comune in contrasto col potere papale)</a:t>
            </a:r>
          </a:p>
          <a:p>
            <a:pPr>
              <a:buFontTx/>
              <a:buChar char="-"/>
            </a:pPr>
            <a:r>
              <a:rPr lang="it-IT" sz="3200" dirty="0" smtClean="0"/>
              <a:t> Viene </a:t>
            </a:r>
            <a:r>
              <a:rPr lang="it-IT" sz="3200" b="1" dirty="0" smtClean="0"/>
              <a:t>INCORONATO IMPERATORE </a:t>
            </a:r>
            <a:r>
              <a:rPr lang="it-IT" sz="3200" dirty="0" smtClean="0"/>
              <a:t>da ADRIANO </a:t>
            </a:r>
            <a:r>
              <a:rPr lang="it-IT" sz="3200" dirty="0" err="1" smtClean="0"/>
              <a:t>IV</a:t>
            </a:r>
            <a:endParaRPr lang="it-IT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357422" y="4929198"/>
            <a:ext cx="6215106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Ma è costretto </a:t>
            </a:r>
            <a:r>
              <a:rPr lang="it-IT" sz="3200" dirty="0" smtClean="0"/>
              <a:t>a tornare in Germania per sedare alcune rivolte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640</Words>
  <Application>Microsoft Office PowerPoint</Application>
  <PresentationFormat>Presentazione su schermo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Federico I Barbarossa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Federico I Barbarossa</dc:title>
  <dc:creator>simone.dell@libero.it</dc:creator>
  <cp:lastModifiedBy>simone.dell@libero.it</cp:lastModifiedBy>
  <cp:revision>2</cp:revision>
  <dcterms:created xsi:type="dcterms:W3CDTF">2022-01-02T09:46:06Z</dcterms:created>
  <dcterms:modified xsi:type="dcterms:W3CDTF">2022-01-02T12:50:29Z</dcterms:modified>
</cp:coreProperties>
</file>